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60" r:id="rId3"/>
    <p:sldId id="261" r:id="rId4"/>
    <p:sldId id="262" r:id="rId5"/>
    <p:sldId id="259" r:id="rId6"/>
    <p:sldId id="266" r:id="rId7"/>
    <p:sldId id="257" r:id="rId8"/>
    <p:sldId id="263" r:id="rId9"/>
    <p:sldId id="264" r:id="rId10"/>
    <p:sldId id="258" r:id="rId11"/>
    <p:sldId id="265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A85A6-95F1-4256-9DC7-E6F3180E4AE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AAD48-AF0E-48C4-9AE4-9841AB7B29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215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99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84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580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147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82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719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15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69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03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074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B1A60-D3E9-462F-AF41-C399DDC9A43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81736-177F-433C-879A-C450950F0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0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2635"/>
          </a:xfrm>
        </p:spPr>
        <p:txBody>
          <a:bodyPr/>
          <a:lstStyle/>
          <a:p>
            <a:pPr lvl="0" algn="ctr"/>
            <a:r>
              <a:rPr lang="ru-RU" dirty="0" smtClean="0"/>
              <a:t>Лекция 6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РАСЧЕТ </a:t>
            </a:r>
            <a:r>
              <a:rPr lang="ru-RU" dirty="0"/>
              <a:t>ДЕНЕЖНАХ ПОТОКОВ (</a:t>
            </a:r>
            <a:r>
              <a:rPr lang="en-US" dirty="0"/>
              <a:t>cash flow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0739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ОПРЕДЕЛЕНИЕ ДЕНЕЖНОГО ПОТОКА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Расчет приведенной стоимости производится только на основании дисконтирования</a:t>
            </a:r>
            <a:r>
              <a:rPr lang="ru-RU" b="1" i="1" dirty="0"/>
              <a:t> денежного потока (</a:t>
            </a:r>
            <a:r>
              <a:rPr lang="ru-RU" b="1" i="1" dirty="0" err="1"/>
              <a:t>cash</a:t>
            </a:r>
            <a:r>
              <a:rPr lang="ru-RU" b="1" i="1" dirty="0"/>
              <a:t> </a:t>
            </a:r>
            <a:r>
              <a:rPr lang="ru-RU" b="1" i="1" dirty="0" err="1"/>
              <a:t>flow</a:t>
            </a:r>
            <a:r>
              <a:rPr lang="ru-RU" b="1" i="1" dirty="0"/>
              <a:t>),</a:t>
            </a:r>
            <a:r>
              <a:rPr lang="ru-RU" dirty="0"/>
              <a:t> под которым в общем случае понимают оборот денег определенного направления или вица деятельности, протекающий непрерывно во времени</a:t>
            </a:r>
            <a:r>
              <a:rPr lang="ru-RU" dirty="0" smtClean="0"/>
              <a:t>.</a:t>
            </a:r>
            <a:endParaRPr lang="en-US" smtClean="0"/>
          </a:p>
          <a:p>
            <a:endParaRPr lang="ru-RU" dirty="0" smtClean="0"/>
          </a:p>
          <a:p>
            <a:pPr indent="450215" algn="just">
              <a:spcAft>
                <a:spcPts val="0"/>
              </a:spcAft>
            </a:pPr>
            <a:r>
              <a:rPr lang="ru-RU" dirty="0" smtClean="0"/>
              <a:t> </a:t>
            </a:r>
            <a:r>
              <a:rPr lang="ru-RU" dirty="0"/>
              <a:t>Целесообразно под потоком денег понимать разность между суммами денег, поступающих инвестору на расчетный счет и 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кассу (притоками денег –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en-US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и суммами, уходящими с расчетного счета и из кассы (оттоки денег –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en-US" b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27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денежных потоков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algn="just">
              <a:buNone/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потоки проекта классифицируют в зависимости от отдельных видов деятельности:</a:t>
            </a:r>
          </a:p>
          <a:p>
            <a:pPr lvl="0" indent="450215"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70"/>
              </a:spcBef>
              <a:buFont typeface="Symbol" panose="05050102010706020507" pitchFamily="18" charset="2"/>
              <a:buChar char=""/>
              <a:tabLst>
                <a:tab pos="2316480" algn="l"/>
                <a:tab pos="44958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денежный поток от инвестиционной деятельности -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baseline="-25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70"/>
              </a:spcBef>
              <a:buFont typeface="Symbol" panose="05050102010706020507" pitchFamily="18" charset="2"/>
              <a:buChar char=""/>
              <a:tabLst>
                <a:tab pos="2316480" algn="l"/>
                <a:tab pos="44958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денежный поток от операционной деятельности –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baseline="-25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70"/>
              </a:spcBef>
              <a:buFont typeface="Symbol" panose="05050102010706020507" pitchFamily="18" charset="2"/>
              <a:buChar char=""/>
              <a:tabLst>
                <a:tab pos="2316480" algn="l"/>
                <a:tab pos="44958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денежный поток от финансовой деятельности –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ф(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450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потоки от </a:t>
            </a:r>
            <a:r>
              <a:rPr lang="ru-RU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</a:t>
            </a:r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ной 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380954"/>
              </p:ext>
            </p:extLst>
          </p:nvPr>
        </p:nvGraphicFramePr>
        <p:xfrm>
          <a:off x="1741338" y="2071084"/>
          <a:ext cx="7606815" cy="3860419"/>
        </p:xfrm>
        <a:graphic>
          <a:graphicData uri="http://schemas.openxmlformats.org/drawingml/2006/table">
            <a:tbl>
              <a:tblPr/>
              <a:tblGrid>
                <a:gridCol w="3109415">
                  <a:extLst>
                    <a:ext uri="{9D8B030D-6E8A-4147-A177-3AD203B41FA5}">
                      <a16:colId xmlns:a16="http://schemas.microsoft.com/office/drawing/2014/main" val="1653231464"/>
                    </a:ext>
                  </a:extLst>
                </a:gridCol>
                <a:gridCol w="631983">
                  <a:extLst>
                    <a:ext uri="{9D8B030D-6E8A-4147-A177-3AD203B41FA5}">
                      <a16:colId xmlns:a16="http://schemas.microsoft.com/office/drawing/2014/main" val="705017291"/>
                    </a:ext>
                  </a:extLst>
                </a:gridCol>
                <a:gridCol w="631983">
                  <a:extLst>
                    <a:ext uri="{9D8B030D-6E8A-4147-A177-3AD203B41FA5}">
                      <a16:colId xmlns:a16="http://schemas.microsoft.com/office/drawing/2014/main" val="2622559194"/>
                    </a:ext>
                  </a:extLst>
                </a:gridCol>
                <a:gridCol w="631240">
                  <a:extLst>
                    <a:ext uri="{9D8B030D-6E8A-4147-A177-3AD203B41FA5}">
                      <a16:colId xmlns:a16="http://schemas.microsoft.com/office/drawing/2014/main" val="991146249"/>
                    </a:ext>
                  </a:extLst>
                </a:gridCol>
                <a:gridCol w="652034">
                  <a:extLst>
                    <a:ext uri="{9D8B030D-6E8A-4147-A177-3AD203B41FA5}">
                      <a16:colId xmlns:a16="http://schemas.microsoft.com/office/drawing/2014/main" val="3894633354"/>
                    </a:ext>
                  </a:extLst>
                </a:gridCol>
                <a:gridCol w="975080">
                  <a:extLst>
                    <a:ext uri="{9D8B030D-6E8A-4147-A177-3AD203B41FA5}">
                      <a16:colId xmlns:a16="http://schemas.microsoft.com/office/drawing/2014/main" val="3007144600"/>
                    </a:ext>
                  </a:extLst>
                </a:gridCol>
                <a:gridCol w="975080">
                  <a:extLst>
                    <a:ext uri="{9D8B030D-6E8A-4147-A177-3AD203B41FA5}">
                      <a16:colId xmlns:a16="http://schemas.microsoft.com/office/drawing/2014/main" val="1678636382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по шагам расчета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86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Шаг0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Шаг1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Шаг2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Шаг3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 стоим.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517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49571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Земля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4383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1165265"/>
                  </a:ext>
                </a:extLst>
              </a:tr>
              <a:tr h="15875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Здания и сооружения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9722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68500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3Машины и оборудования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3827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279854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Нематериальные активы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1064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454709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Итого; вложения в основной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 =(1)+(2)+(3)+(4)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4886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560986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Изменения оборотного капитала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60533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47508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Всего инвестиций  =  (5)  +  (6)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1139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522304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2066603" y="90100"/>
            <a:ext cx="1425860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* ликвидационная стоимость рассчитывается в отдельной таблице.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80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60308"/>
          </a:xfrm>
        </p:spPr>
        <p:txBody>
          <a:bodyPr>
            <a:normAutofit fontScale="90000"/>
          </a:bodyPr>
          <a:lstStyle/>
          <a:p>
            <a:pPr lvl="0" algn="ctr"/>
            <a:r>
              <a:rPr lang="kk-KZ" alt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1а Расчет </a:t>
            </a:r>
            <a:r>
              <a:rPr lang="kk-KZ" alt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инвестиционного потока (тыс.тенге)</a:t>
            </a:r>
            <a:r>
              <a:rPr kumimoji="0" lang="kk-KZ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kk-KZ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kk-KZ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 пример 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9950582"/>
              </p:ext>
            </p:extLst>
          </p:nvPr>
        </p:nvGraphicFramePr>
        <p:xfrm>
          <a:off x="771275" y="1979876"/>
          <a:ext cx="9748301" cy="4135083"/>
        </p:xfrm>
        <a:graphic>
          <a:graphicData uri="http://schemas.openxmlformats.org/drawingml/2006/table">
            <a:tbl>
              <a:tblPr firstRow="1" firstCol="1" bandRow="1"/>
              <a:tblGrid>
                <a:gridCol w="739338">
                  <a:extLst>
                    <a:ext uri="{9D8B030D-6E8A-4147-A177-3AD203B41FA5}">
                      <a16:colId xmlns:a16="http://schemas.microsoft.com/office/drawing/2014/main" val="2817086192"/>
                    </a:ext>
                  </a:extLst>
                </a:gridCol>
                <a:gridCol w="2950777">
                  <a:extLst>
                    <a:ext uri="{9D8B030D-6E8A-4147-A177-3AD203B41FA5}">
                      <a16:colId xmlns:a16="http://schemas.microsoft.com/office/drawing/2014/main" val="4238598622"/>
                    </a:ext>
                  </a:extLst>
                </a:gridCol>
                <a:gridCol w="1086552">
                  <a:extLst>
                    <a:ext uri="{9D8B030D-6E8A-4147-A177-3AD203B41FA5}">
                      <a16:colId xmlns:a16="http://schemas.microsoft.com/office/drawing/2014/main" val="4245466216"/>
                    </a:ext>
                  </a:extLst>
                </a:gridCol>
                <a:gridCol w="1086552">
                  <a:extLst>
                    <a:ext uri="{9D8B030D-6E8A-4147-A177-3AD203B41FA5}">
                      <a16:colId xmlns:a16="http://schemas.microsoft.com/office/drawing/2014/main" val="969553639"/>
                    </a:ext>
                  </a:extLst>
                </a:gridCol>
                <a:gridCol w="1090934">
                  <a:extLst>
                    <a:ext uri="{9D8B030D-6E8A-4147-A177-3AD203B41FA5}">
                      <a16:colId xmlns:a16="http://schemas.microsoft.com/office/drawing/2014/main" val="953933584"/>
                    </a:ext>
                  </a:extLst>
                </a:gridCol>
                <a:gridCol w="1083265">
                  <a:extLst>
                    <a:ext uri="{9D8B030D-6E8A-4147-A177-3AD203B41FA5}">
                      <a16:colId xmlns:a16="http://schemas.microsoft.com/office/drawing/2014/main" val="1777238384"/>
                    </a:ext>
                  </a:extLst>
                </a:gridCol>
                <a:gridCol w="1710883">
                  <a:extLst>
                    <a:ext uri="{9D8B030D-6E8A-4147-A177-3AD203B41FA5}">
                      <a16:colId xmlns:a16="http://schemas.microsoft.com/office/drawing/2014/main" val="1829692329"/>
                    </a:ext>
                  </a:extLst>
                </a:gridCol>
              </a:tblGrid>
              <a:tr h="7482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Объекты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Полежат амортизации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934091"/>
                  </a:ext>
                </a:extLst>
              </a:tr>
              <a:tr h="619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Земля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660874"/>
                  </a:ext>
                </a:extLst>
              </a:tr>
              <a:tr h="847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862259"/>
                  </a:ext>
                </a:extLst>
              </a:tr>
              <a:tr h="847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08511"/>
                  </a:ext>
                </a:extLst>
              </a:tr>
              <a:tr h="264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 основных средств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330757"/>
                  </a:ext>
                </a:extLst>
              </a:tr>
              <a:tr h="543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Прирост оборотного капитала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ОбК</a:t>
                      </a: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679199"/>
                  </a:ext>
                </a:extLst>
              </a:tr>
              <a:tr h="264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  КВ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81050" algn="l"/>
                        </a:tabLs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81050" algn="l"/>
                        </a:tabLs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456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379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ОБОРОТНОГО КАПИТАЛА</a:t>
            </a:r>
            <a:endParaRPr lang="ru-RU" dirty="0"/>
          </a:p>
        </p:txBody>
      </p:sp>
      <p:pic>
        <p:nvPicPr>
          <p:cNvPr id="9218" name="Picture 2" descr="Формирование и использование оборотного капитала - online present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66" y="1908313"/>
            <a:ext cx="10925091" cy="434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835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Денежные потоки от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фирмы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442185"/>
              </p:ext>
            </p:extLst>
          </p:nvPr>
        </p:nvGraphicFramePr>
        <p:xfrm>
          <a:off x="838197" y="1898174"/>
          <a:ext cx="10253872" cy="4478775"/>
        </p:xfrm>
        <a:graphic>
          <a:graphicData uri="http://schemas.openxmlformats.org/drawingml/2006/table">
            <a:tbl>
              <a:tblPr firstRow="1" firstCol="1" bandRow="1"/>
              <a:tblGrid>
                <a:gridCol w="4384414">
                  <a:extLst>
                    <a:ext uri="{9D8B030D-6E8A-4147-A177-3AD203B41FA5}">
                      <a16:colId xmlns:a16="http://schemas.microsoft.com/office/drawing/2014/main" val="240984818"/>
                    </a:ext>
                  </a:extLst>
                </a:gridCol>
                <a:gridCol w="1155034">
                  <a:extLst>
                    <a:ext uri="{9D8B030D-6E8A-4147-A177-3AD203B41FA5}">
                      <a16:colId xmlns:a16="http://schemas.microsoft.com/office/drawing/2014/main" val="2727021860"/>
                    </a:ext>
                  </a:extLst>
                </a:gridCol>
                <a:gridCol w="1178606">
                  <a:extLst>
                    <a:ext uri="{9D8B030D-6E8A-4147-A177-3AD203B41FA5}">
                      <a16:colId xmlns:a16="http://schemas.microsoft.com/office/drawing/2014/main" val="895397380"/>
                    </a:ext>
                  </a:extLst>
                </a:gridCol>
                <a:gridCol w="1178606">
                  <a:extLst>
                    <a:ext uri="{9D8B030D-6E8A-4147-A177-3AD203B41FA5}">
                      <a16:colId xmlns:a16="http://schemas.microsoft.com/office/drawing/2014/main" val="3171110717"/>
                    </a:ext>
                  </a:extLst>
                </a:gridCol>
                <a:gridCol w="1178606">
                  <a:extLst>
                    <a:ext uri="{9D8B030D-6E8A-4147-A177-3AD203B41FA5}">
                      <a16:colId xmlns:a16="http://schemas.microsoft.com/office/drawing/2014/main" val="146808465"/>
                    </a:ext>
                  </a:extLst>
                </a:gridCol>
                <a:gridCol w="1178606">
                  <a:extLst>
                    <a:ext uri="{9D8B030D-6E8A-4147-A177-3AD203B41FA5}">
                      <a16:colId xmlns:a16="http://schemas.microsoft.com/office/drawing/2014/main" val="2872381764"/>
                    </a:ext>
                  </a:extLst>
                </a:gridCol>
              </a:tblGrid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Шаг 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Шаг 1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Шаг 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Шаг 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Шаг 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737767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 объем продаж(штук)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866488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 цена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482408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 выручка  = (1) x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169985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внереализационные доходы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081398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переменные затраты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113260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 постоянные затраты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7162160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 амортизация зданий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580495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 амортизация оборудования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059437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 проценты по кредитам, включаемые в себестоимость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77498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прибыль до вычета налогов = (3) + (4) - (5) - (6) - (7) - (8) – (9)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79844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налоги и сборы % от (10)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656517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 проектируемый чистый доход  = (10) - (11) + (9)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480065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 амортизация  = (7) + (8)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15877"/>
                  </a:ext>
                </a:extLst>
              </a:tr>
              <a:tr h="298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 чистый приток от операций  =  (12) + (13)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623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47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Таблица </a:t>
            </a:r>
            <a:r>
              <a:rPr lang="en-US" dirty="0" smtClean="0"/>
              <a:t>2</a:t>
            </a:r>
            <a:r>
              <a:rPr lang="kk-KZ" dirty="0" smtClean="0"/>
              <a:t> </a:t>
            </a:r>
            <a:r>
              <a:rPr lang="kk-KZ" dirty="0"/>
              <a:t>– </a:t>
            </a:r>
            <a:r>
              <a:rPr lang="ru-RU" dirty="0"/>
              <a:t>Расчет о</a:t>
            </a:r>
            <a:r>
              <a:rPr lang="kk-KZ" dirty="0"/>
              <a:t>перационн</a:t>
            </a:r>
            <a:r>
              <a:rPr lang="ru-RU" dirty="0"/>
              <a:t>ого </a:t>
            </a:r>
            <a:r>
              <a:rPr lang="kk-KZ" dirty="0"/>
              <a:t> </a:t>
            </a:r>
            <a:r>
              <a:rPr lang="kk-KZ" dirty="0" smtClean="0"/>
              <a:t>денеж - н</a:t>
            </a:r>
            <a:r>
              <a:rPr lang="ru-RU" dirty="0" smtClean="0"/>
              <a:t>ого </a:t>
            </a:r>
            <a:r>
              <a:rPr lang="kk-KZ" dirty="0" smtClean="0"/>
              <a:t> </a:t>
            </a:r>
            <a:r>
              <a:rPr lang="kk-KZ" dirty="0"/>
              <a:t>поток</a:t>
            </a:r>
            <a:r>
              <a:rPr lang="ru-RU" dirty="0" smtClean="0"/>
              <a:t>а</a:t>
            </a:r>
            <a:r>
              <a:rPr lang="en-US" dirty="0" smtClean="0"/>
              <a:t> (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en-US" dirty="0" smtClean="0"/>
              <a:t>)_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635524"/>
              </p:ext>
            </p:extLst>
          </p:nvPr>
        </p:nvGraphicFramePr>
        <p:xfrm>
          <a:off x="838200" y="1690684"/>
          <a:ext cx="10515600" cy="4977702"/>
        </p:xfrm>
        <a:graphic>
          <a:graphicData uri="http://schemas.openxmlformats.org/drawingml/2006/table">
            <a:tbl>
              <a:tblPr firstRow="1" firstCol="1" bandRow="1"/>
              <a:tblGrid>
                <a:gridCol w="448055">
                  <a:extLst>
                    <a:ext uri="{9D8B030D-6E8A-4147-A177-3AD203B41FA5}">
                      <a16:colId xmlns:a16="http://schemas.microsoft.com/office/drawing/2014/main" val="103382042"/>
                    </a:ext>
                  </a:extLst>
                </a:gridCol>
                <a:gridCol w="3031202">
                  <a:extLst>
                    <a:ext uri="{9D8B030D-6E8A-4147-A177-3AD203B41FA5}">
                      <a16:colId xmlns:a16="http://schemas.microsoft.com/office/drawing/2014/main" val="720928024"/>
                    </a:ext>
                  </a:extLst>
                </a:gridCol>
                <a:gridCol w="759378">
                  <a:extLst>
                    <a:ext uri="{9D8B030D-6E8A-4147-A177-3AD203B41FA5}">
                      <a16:colId xmlns:a16="http://schemas.microsoft.com/office/drawing/2014/main" val="3085542905"/>
                    </a:ext>
                  </a:extLst>
                </a:gridCol>
                <a:gridCol w="1026528">
                  <a:extLst>
                    <a:ext uri="{9D8B030D-6E8A-4147-A177-3AD203B41FA5}">
                      <a16:colId xmlns:a16="http://schemas.microsoft.com/office/drawing/2014/main" val="2906325895"/>
                    </a:ext>
                  </a:extLst>
                </a:gridCol>
                <a:gridCol w="1171672">
                  <a:extLst>
                    <a:ext uri="{9D8B030D-6E8A-4147-A177-3AD203B41FA5}">
                      <a16:colId xmlns:a16="http://schemas.microsoft.com/office/drawing/2014/main" val="210753097"/>
                    </a:ext>
                  </a:extLst>
                </a:gridCol>
                <a:gridCol w="1024424">
                  <a:extLst>
                    <a:ext uri="{9D8B030D-6E8A-4147-A177-3AD203B41FA5}">
                      <a16:colId xmlns:a16="http://schemas.microsoft.com/office/drawing/2014/main" val="1522600779"/>
                    </a:ext>
                  </a:extLst>
                </a:gridCol>
                <a:gridCol w="1026528">
                  <a:extLst>
                    <a:ext uri="{9D8B030D-6E8A-4147-A177-3AD203B41FA5}">
                      <a16:colId xmlns:a16="http://schemas.microsoft.com/office/drawing/2014/main" val="3746218721"/>
                    </a:ext>
                  </a:extLst>
                </a:gridCol>
                <a:gridCol w="1026528">
                  <a:extLst>
                    <a:ext uri="{9D8B030D-6E8A-4147-A177-3AD203B41FA5}">
                      <a16:colId xmlns:a16="http://schemas.microsoft.com/office/drawing/2014/main" val="1386987777"/>
                    </a:ext>
                  </a:extLst>
                </a:gridCol>
                <a:gridCol w="1001285">
                  <a:extLst>
                    <a:ext uri="{9D8B030D-6E8A-4147-A177-3AD203B41FA5}">
                      <a16:colId xmlns:a16="http://schemas.microsoft.com/office/drawing/2014/main" val="2601788911"/>
                    </a:ext>
                  </a:extLst>
                </a:gridCol>
              </a:tblGrid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072057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Темпы инфляции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29736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Цена, тг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3360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3480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635757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Темпы роста объема продаж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705590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продаж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32448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33745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36499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7517504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Доход от реализации, тыс тг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97344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105131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113383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122130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132491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19725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Переменные затраты, тыс тг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63273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68335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73698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79384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86119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286400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Постоянные затраты, тыс тг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10404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10612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10824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11040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621662"/>
                  </a:ext>
                </a:extLst>
              </a:tr>
              <a:tr h="2827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Амортизация зданий, тыс тг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65100" algn="just">
                        <a:lnSpc>
                          <a:spcPct val="133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173348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Амортизация оборудования, тыс тг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518,4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18445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91918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Балансовая прибыль</a:t>
                      </a: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тыс тг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21171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24652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27910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31103,6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34255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151401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КПН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4930,4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6220,7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5372443"/>
                  </a:ext>
                </a:extLst>
              </a:tr>
              <a:tr h="425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Прогнозир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уемая прибыль т.тг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13760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16937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19722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22328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24883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27404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1385"/>
                  </a:ext>
                </a:extLst>
              </a:tr>
              <a:tr h="637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Расходы вне денежн. форме, тыс тг суммарная амортизация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818,4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1027,5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147927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Денежный поток от осн. деят. , тыс тг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19637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21462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23492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25701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28481,5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428229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Инвестиции в чистый оборотный капитал, тыс тг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-734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-779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-825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-845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-1036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13249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793281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Чистая ликв. стоимость, тыс тг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738304"/>
                  </a:ext>
                </a:extLst>
              </a:tr>
              <a:tr h="2126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Общий прогноз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ир</a:t>
                      </a: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недисконт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операц. поток, тыс тг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17326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18858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20637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22647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24665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55871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160014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7197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4042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Таблица 3 </a:t>
            </a:r>
            <a:r>
              <a:rPr lang="ru-RU" dirty="0"/>
              <a:t>- Денежные потоки на стадии </a:t>
            </a:r>
            <a:r>
              <a:rPr lang="ru-RU" dirty="0" err="1" smtClean="0"/>
              <a:t>ликви</a:t>
            </a:r>
            <a:r>
              <a:rPr lang="ru-RU" dirty="0" smtClean="0"/>
              <a:t> - </a:t>
            </a:r>
            <a:r>
              <a:rPr lang="ru-RU" dirty="0" err="1" smtClean="0"/>
              <a:t>дации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745775"/>
              </p:ext>
            </p:extLst>
          </p:nvPr>
        </p:nvGraphicFramePr>
        <p:xfrm>
          <a:off x="1319918" y="2003330"/>
          <a:ext cx="9629028" cy="4332859"/>
        </p:xfrm>
        <a:graphic>
          <a:graphicData uri="http://schemas.openxmlformats.org/drawingml/2006/table">
            <a:tbl>
              <a:tblPr/>
              <a:tblGrid>
                <a:gridCol w="298842">
                  <a:extLst>
                    <a:ext uri="{9D8B030D-6E8A-4147-A177-3AD203B41FA5}">
                      <a16:colId xmlns:a16="http://schemas.microsoft.com/office/drawing/2014/main" val="2497550835"/>
                    </a:ext>
                  </a:extLst>
                </a:gridCol>
                <a:gridCol w="4178711">
                  <a:extLst>
                    <a:ext uri="{9D8B030D-6E8A-4147-A177-3AD203B41FA5}">
                      <a16:colId xmlns:a16="http://schemas.microsoft.com/office/drawing/2014/main" val="3625141420"/>
                    </a:ext>
                  </a:extLst>
                </a:gridCol>
                <a:gridCol w="1123201">
                  <a:extLst>
                    <a:ext uri="{9D8B030D-6E8A-4147-A177-3AD203B41FA5}">
                      <a16:colId xmlns:a16="http://schemas.microsoft.com/office/drawing/2014/main" val="2391995592"/>
                    </a:ext>
                  </a:extLst>
                </a:gridCol>
                <a:gridCol w="948367">
                  <a:extLst>
                    <a:ext uri="{9D8B030D-6E8A-4147-A177-3AD203B41FA5}">
                      <a16:colId xmlns:a16="http://schemas.microsoft.com/office/drawing/2014/main" val="3230494982"/>
                    </a:ext>
                  </a:extLst>
                </a:gridCol>
                <a:gridCol w="2085798">
                  <a:extLst>
                    <a:ext uri="{9D8B030D-6E8A-4147-A177-3AD203B41FA5}">
                      <a16:colId xmlns:a16="http://schemas.microsoft.com/office/drawing/2014/main" val="564666660"/>
                    </a:ext>
                  </a:extLst>
                </a:gridCol>
                <a:gridCol w="994109">
                  <a:extLst>
                    <a:ext uri="{9D8B030D-6E8A-4147-A177-3AD203B41FA5}">
                      <a16:colId xmlns:a16="http://schemas.microsoft.com/office/drawing/2014/main" val="232389786"/>
                    </a:ext>
                  </a:extLst>
                </a:gridCol>
              </a:tblGrid>
              <a:tr h="385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Земля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Машины, оборудования и нематериальные активы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702716"/>
                  </a:ext>
                </a:extLst>
              </a:tr>
              <a:tr h="157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Рыночная стоимость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264806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и приобретение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(из таблицы 2.1)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408762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Начислено амортизации:  суммарно за 5 шагов (из таблицы 2.2)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005724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Остаточная стоимость на шаге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Ликвидации  = (2) - (3)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243929"/>
                  </a:ext>
                </a:extLst>
              </a:tr>
              <a:tr h="108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по ликвидации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1987309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прироста стоимости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Капитала  =   (1)  -  (4)  -  (5)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696727"/>
                  </a:ext>
                </a:extLst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Операционный доход   =   (1) - (4)   -  -  (5)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246758"/>
                  </a:ext>
                </a:extLst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: %  от  (6)  и (7)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611992"/>
                  </a:ext>
                </a:extLst>
              </a:tr>
              <a:tr h="407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ликвидационная стоимость   = (1)  -  (8)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883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315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600" dirty="0"/>
              <a:t>Расчет ликвидационного потока (тыс.тенге</a:t>
            </a:r>
            <a:r>
              <a:rPr lang="kk-KZ" sz="3600" dirty="0" smtClean="0"/>
              <a:t>)</a:t>
            </a:r>
            <a:br>
              <a:rPr lang="kk-KZ" sz="3600" dirty="0" smtClean="0"/>
            </a:br>
            <a:r>
              <a:rPr lang="kk-KZ" sz="3600" dirty="0" smtClean="0"/>
              <a:t>(</a:t>
            </a:r>
            <a:r>
              <a:rPr lang="kk-KZ" sz="3600" b="1" dirty="0" smtClean="0"/>
              <a:t> пример </a:t>
            </a:r>
            <a:r>
              <a:rPr lang="kk-KZ" sz="3600" dirty="0" smtClean="0"/>
              <a:t>)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350453"/>
              </p:ext>
            </p:extLst>
          </p:nvPr>
        </p:nvGraphicFramePr>
        <p:xfrm>
          <a:off x="1725433" y="2186607"/>
          <a:ext cx="7409359" cy="3235297"/>
        </p:xfrm>
        <a:graphic>
          <a:graphicData uri="http://schemas.openxmlformats.org/drawingml/2006/table">
            <a:tbl>
              <a:tblPr firstRow="1" firstCol="1" bandRow="1"/>
              <a:tblGrid>
                <a:gridCol w="335206">
                  <a:extLst>
                    <a:ext uri="{9D8B030D-6E8A-4147-A177-3AD203B41FA5}">
                      <a16:colId xmlns:a16="http://schemas.microsoft.com/office/drawing/2014/main" val="2422651819"/>
                    </a:ext>
                  </a:extLst>
                </a:gridCol>
                <a:gridCol w="2601907">
                  <a:extLst>
                    <a:ext uri="{9D8B030D-6E8A-4147-A177-3AD203B41FA5}">
                      <a16:colId xmlns:a16="http://schemas.microsoft.com/office/drawing/2014/main" val="655416723"/>
                    </a:ext>
                  </a:extLst>
                </a:gridCol>
                <a:gridCol w="987811">
                  <a:extLst>
                    <a:ext uri="{9D8B030D-6E8A-4147-A177-3AD203B41FA5}">
                      <a16:colId xmlns:a16="http://schemas.microsoft.com/office/drawing/2014/main" val="1375635203"/>
                    </a:ext>
                  </a:extLst>
                </a:gridCol>
                <a:gridCol w="1096966">
                  <a:extLst>
                    <a:ext uri="{9D8B030D-6E8A-4147-A177-3AD203B41FA5}">
                      <a16:colId xmlns:a16="http://schemas.microsoft.com/office/drawing/2014/main" val="4053152080"/>
                    </a:ext>
                  </a:extLst>
                </a:gridCol>
                <a:gridCol w="1426753">
                  <a:extLst>
                    <a:ext uri="{9D8B030D-6E8A-4147-A177-3AD203B41FA5}">
                      <a16:colId xmlns:a16="http://schemas.microsoft.com/office/drawing/2014/main" val="3969649211"/>
                    </a:ext>
                  </a:extLst>
                </a:gridCol>
                <a:gridCol w="960716">
                  <a:extLst>
                    <a:ext uri="{9D8B030D-6E8A-4147-A177-3AD203B41FA5}">
                      <a16:colId xmlns:a16="http://schemas.microsoft.com/office/drawing/2014/main" val="1161396426"/>
                    </a:ext>
                  </a:extLst>
                </a:gridCol>
              </a:tblGrid>
              <a:tr h="3586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Земля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Здания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Оборудование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514606"/>
                  </a:ext>
                </a:extLst>
              </a:tr>
              <a:tr h="3586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оначальная 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стоимость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00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427930"/>
                  </a:ext>
                </a:extLst>
              </a:tr>
              <a:tr h="3586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Самортизированно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9626601"/>
                  </a:ext>
                </a:extLst>
              </a:tr>
              <a:tr h="3586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Учетная 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оценка (п1 – п2)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1262495"/>
                  </a:ext>
                </a:extLst>
              </a:tr>
              <a:tr h="7173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Ликвид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ационная 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стоимость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4464125"/>
                  </a:ext>
                </a:extLst>
              </a:tr>
              <a:tr h="3586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Прибыль от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ликвидации (п4 – п3)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560330"/>
                  </a:ext>
                </a:extLst>
              </a:tr>
              <a:tr h="3586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КПН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( 20% 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-740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556491"/>
                  </a:ext>
                </a:extLst>
              </a:tr>
              <a:tr h="3586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Чистая ликв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идацонная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стоим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ость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(п4 - п6)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14140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2359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150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37157"/>
              </p:ext>
            </p:extLst>
          </p:nvPr>
        </p:nvGraphicFramePr>
        <p:xfrm>
          <a:off x="838200" y="1968722"/>
          <a:ext cx="10253869" cy="4767072"/>
        </p:xfrm>
        <a:graphic>
          <a:graphicData uri="http://schemas.openxmlformats.org/drawingml/2006/table">
            <a:tbl>
              <a:tblPr/>
              <a:tblGrid>
                <a:gridCol w="568167">
                  <a:extLst>
                    <a:ext uri="{9D8B030D-6E8A-4147-A177-3AD203B41FA5}">
                      <a16:colId xmlns:a16="http://schemas.microsoft.com/office/drawing/2014/main" val="2882341380"/>
                    </a:ext>
                  </a:extLst>
                </a:gridCol>
                <a:gridCol w="309250">
                  <a:extLst>
                    <a:ext uri="{9D8B030D-6E8A-4147-A177-3AD203B41FA5}">
                      <a16:colId xmlns:a16="http://schemas.microsoft.com/office/drawing/2014/main" val="4203141351"/>
                    </a:ext>
                  </a:extLst>
                </a:gridCol>
                <a:gridCol w="4892112">
                  <a:extLst>
                    <a:ext uri="{9D8B030D-6E8A-4147-A177-3AD203B41FA5}">
                      <a16:colId xmlns:a16="http://schemas.microsoft.com/office/drawing/2014/main" val="1557610655"/>
                    </a:ext>
                  </a:extLst>
                </a:gridCol>
                <a:gridCol w="960123">
                  <a:extLst>
                    <a:ext uri="{9D8B030D-6E8A-4147-A177-3AD203B41FA5}">
                      <a16:colId xmlns:a16="http://schemas.microsoft.com/office/drawing/2014/main" val="2512350882"/>
                    </a:ext>
                  </a:extLst>
                </a:gridCol>
                <a:gridCol w="800855">
                  <a:extLst>
                    <a:ext uri="{9D8B030D-6E8A-4147-A177-3AD203B41FA5}">
                      <a16:colId xmlns:a16="http://schemas.microsoft.com/office/drawing/2014/main" val="3389768118"/>
                    </a:ext>
                  </a:extLst>
                </a:gridCol>
                <a:gridCol w="960123">
                  <a:extLst>
                    <a:ext uri="{9D8B030D-6E8A-4147-A177-3AD203B41FA5}">
                      <a16:colId xmlns:a16="http://schemas.microsoft.com/office/drawing/2014/main" val="1573010214"/>
                    </a:ext>
                  </a:extLst>
                </a:gridCol>
                <a:gridCol w="643848">
                  <a:extLst>
                    <a:ext uri="{9D8B030D-6E8A-4147-A177-3AD203B41FA5}">
                      <a16:colId xmlns:a16="http://schemas.microsoft.com/office/drawing/2014/main" val="2961027378"/>
                    </a:ext>
                  </a:extLst>
                </a:gridCol>
                <a:gridCol w="1119391">
                  <a:extLst>
                    <a:ext uri="{9D8B030D-6E8A-4147-A177-3AD203B41FA5}">
                      <a16:colId xmlns:a16="http://schemas.microsoft.com/office/drawing/2014/main" val="1232510065"/>
                    </a:ext>
                  </a:extLst>
                </a:gridCol>
              </a:tblGrid>
              <a:tr h="20066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 показателей по шагам расчета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41110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Шаг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Шаг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Шаг 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003926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Собственный капитал               (+П)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217250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Краткосрочные кредиты          (+П)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2409878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Долгосрочные кредиты             (+П)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283039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Снятие средств с депозитных вкладов                                        (- О)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948580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процентов по депозитным вкладам                 (+П)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508776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процентов по кредитам  (- О)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328831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Погашение задолженности по основным сумам кредитов        (- О)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2952335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Помещение средств на депозитные вклады                                         (+П)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170438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дивидендов                 (- О)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762979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Сальто финансовой деятельности  =  (1) +   (2)  +  (3) - (4) + (5) - (6) - (7) + (8) - (9)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69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621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429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endParaRPr lang="ru-RU" sz="6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838200" y="6176962"/>
            <a:ext cx="10515600" cy="45719"/>
          </a:xfrm>
        </p:spPr>
        <p:txBody>
          <a:bodyPr rtlCol="0">
            <a:normAutofit fontScale="25000" lnSpcReduction="20000"/>
          </a:bodyPr>
          <a:lstStyle/>
          <a:p>
            <a:pPr algn="just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9461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992</Words>
  <Application>Microsoft Office PowerPoint</Application>
  <PresentationFormat>Широкоэкранный</PresentationFormat>
  <Paragraphs>632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Тема Office</vt:lpstr>
      <vt:lpstr>Лекция 6  РАСЧЕТ ДЕНЕЖНАХ ПОТОКОВ (cash flow)</vt:lpstr>
      <vt:lpstr>ОПРЕДЕЛЕНИЕ ДЕНЕЖНОГО ПОТОКА</vt:lpstr>
      <vt:lpstr>Виды денежных потоков</vt:lpstr>
      <vt:lpstr>Таблица 1 -  Денежные потоки от инвестицион - ной деятельности </vt:lpstr>
      <vt:lpstr>Таблица 1а Расчет инвестиционного потока (тыс.тенге) ( пример )</vt:lpstr>
      <vt:lpstr>СТРУКТУРА ОБОРОТНОГО КАПИТАЛА</vt:lpstr>
      <vt:lpstr>Таблица 2 - Денежные потоки от операцион- ной деятельности фирмы </vt:lpstr>
      <vt:lpstr>Таблица 2 – Расчет операционного  денеж - ного  потока (ПРИМЕР)_</vt:lpstr>
      <vt:lpstr> Таблица 3 - Денежные потоки на стадии ликви - дации </vt:lpstr>
      <vt:lpstr>Расчет ликвидационного потока (тыс.тенге) ( пример )</vt:lpstr>
      <vt:lpstr>Презентация PowerPoint</vt:lpstr>
      <vt:lpstr>       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6  РАСЧЕТ ДЕНЕЖНАХ ПОТОКОВ (cash flow)</dc:title>
  <dc:creator>User</dc:creator>
  <cp:lastModifiedBy>User</cp:lastModifiedBy>
  <cp:revision>17</cp:revision>
  <cp:lastPrinted>2024-02-26T12:02:57Z</cp:lastPrinted>
  <dcterms:created xsi:type="dcterms:W3CDTF">2024-02-26T06:23:07Z</dcterms:created>
  <dcterms:modified xsi:type="dcterms:W3CDTF">2024-02-29T06:33:51Z</dcterms:modified>
</cp:coreProperties>
</file>